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58" r:id="rId2"/>
    <p:sldId id="259" r:id="rId3"/>
    <p:sldId id="260" r:id="rId4"/>
    <p:sldId id="340" r:id="rId5"/>
    <p:sldId id="339" r:id="rId6"/>
    <p:sldId id="341" r:id="rId7"/>
    <p:sldId id="34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8" autoAdjust="0"/>
  </p:normalViewPr>
  <p:slideViewPr>
    <p:cSldViewPr snapToGrid="0">
      <p:cViewPr varScale="1">
        <p:scale>
          <a:sx n="93" d="100"/>
          <a:sy n="93" d="100"/>
        </p:scale>
        <p:origin x="302" y="82"/>
      </p:cViewPr>
      <p:guideLst/>
    </p:cSldViewPr>
  </p:slideViewPr>
  <p:notesTextViewPr>
    <p:cViewPr>
      <p:scale>
        <a:sx n="1" d="1"/>
        <a:sy n="1" d="1"/>
      </p:scale>
      <p:origin x="0" y="0"/>
    </p:cViewPr>
  </p:notesTextViewPr>
  <p:sorterViewPr>
    <p:cViewPr>
      <p:scale>
        <a:sx n="100" d="100"/>
        <a:sy n="100" d="100"/>
      </p:scale>
      <p:origin x="0" y="-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2CFC1-1BD3-4407-9579-EF22B80550F1}" type="datetimeFigureOut">
              <a:rPr lang="en-US" smtClean="0"/>
              <a:t>10/2/2018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ED711-0027-4D49-BF8A-077D151A4144}" type="slidenum">
              <a:rPr lang="en-US" smtClean="0"/>
              <a:t>‹#›</a:t>
            </a:fld>
            <a:endParaRPr lang="en-US" dirty="0"/>
          </a:p>
        </p:txBody>
      </p:sp>
    </p:spTree>
    <p:extLst>
      <p:ext uri="{BB962C8B-B14F-4D97-AF65-F5344CB8AC3E}">
        <p14:creationId xmlns:p14="http://schemas.microsoft.com/office/powerpoint/2010/main" val="426820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5B75E1-676F-4D10-8044-FA0455B8F67F}" type="slidenum">
              <a:rPr lang="en-US" altLang="en-US"/>
              <a:pPr fontAlgn="base">
                <a:spcBef>
                  <a:spcPct val="0"/>
                </a:spcBef>
                <a:spcAft>
                  <a:spcPct val="0"/>
                </a:spcAft>
              </a:pPr>
              <a:t>4</a:t>
            </a:fld>
            <a:endParaRPr lang="en-US" altLang="en-US" dirty="0"/>
          </a:p>
        </p:txBody>
      </p:sp>
    </p:spTree>
    <p:extLst>
      <p:ext uri="{BB962C8B-B14F-4D97-AF65-F5344CB8AC3E}">
        <p14:creationId xmlns:p14="http://schemas.microsoft.com/office/powerpoint/2010/main" val="217772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177997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58320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46887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4936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20218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60072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207801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7931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3592986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25618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303204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46445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116615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109487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375759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66853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98644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A9ED21-288E-4879-A864-45E9DE4FB539}"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496D9E-0FE1-492F-900D-A9552C09E1EA}" type="slidenum">
              <a:rPr lang="en-US" smtClean="0"/>
              <a:t>‹#›</a:t>
            </a:fld>
            <a:endParaRPr lang="en-US" dirty="0"/>
          </a:p>
        </p:txBody>
      </p:sp>
    </p:spTree>
    <p:extLst>
      <p:ext uri="{BB962C8B-B14F-4D97-AF65-F5344CB8AC3E}">
        <p14:creationId xmlns:p14="http://schemas.microsoft.com/office/powerpoint/2010/main" val="27271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A9ED21-288E-4879-A864-45E9DE4FB539}" type="datetimeFigureOut">
              <a:rPr lang="en-US" smtClean="0"/>
              <a:t>10/2/2018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A496D9E-0FE1-492F-900D-A9552C09E1EA}" type="slidenum">
              <a:rPr lang="en-US" smtClean="0"/>
              <a:t>‹#›</a:t>
            </a:fld>
            <a:endParaRPr lang="en-US" dirty="0"/>
          </a:p>
        </p:txBody>
      </p:sp>
    </p:spTree>
    <p:extLst>
      <p:ext uri="{BB962C8B-B14F-4D97-AF65-F5344CB8AC3E}">
        <p14:creationId xmlns:p14="http://schemas.microsoft.com/office/powerpoint/2010/main" val="88446111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mailto:johnwhitman@theTRECSinstitute.org"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8949"/>
            <a:ext cx="9404723" cy="1400530"/>
          </a:xfrm>
        </p:spPr>
        <p:txBody>
          <a:bodyPr/>
          <a:lstStyle/>
          <a:p>
            <a:r>
              <a:rPr lang="en-US" sz="2400" b="1" i="1" dirty="0"/>
              <a:t>Why Blood Transfusions for Nursing Facility Residents Should be Administered at the Resident’s Bedside in the Skilled Nursing Facility (SNF) and NOT in an Acute Care Hospital</a:t>
            </a:r>
            <a:br>
              <a:rPr lang="en-US" dirty="0"/>
            </a:br>
            <a:endParaRPr lang="en-US" altLang="ja-JP" b="1" i="0" u="none" strike="noStrike" kern="1200" baseline="0" dirty="0">
              <a:latin typeface="HGPGothicE"/>
            </a:endParaRPr>
          </a:p>
        </p:txBody>
      </p:sp>
      <p:sp>
        <p:nvSpPr>
          <p:cNvPr id="3" name="Text Placeholder 2"/>
          <p:cNvSpPr>
            <a:spLocks noGrp="1"/>
          </p:cNvSpPr>
          <p:nvPr>
            <p:ph type="body" idx="1"/>
          </p:nvPr>
        </p:nvSpPr>
        <p:spPr>
          <a:xfrm>
            <a:off x="1103312" y="1674850"/>
            <a:ext cx="8190157" cy="4195481"/>
          </a:xfrm>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2" y="1674850"/>
            <a:ext cx="8190157" cy="4195480"/>
          </a:xfrm>
          <a:prstGeom prst="rect">
            <a:avLst/>
          </a:prstGeom>
          <a:noFill/>
          <a:ln>
            <a:noFill/>
          </a:ln>
          <a:extLst/>
        </p:spPr>
      </p:pic>
      <p:sp>
        <p:nvSpPr>
          <p:cNvPr id="6" name="TextBox 5"/>
          <p:cNvSpPr txBox="1"/>
          <p:nvPr/>
        </p:nvSpPr>
        <p:spPr>
          <a:xfrm>
            <a:off x="645130" y="5955701"/>
            <a:ext cx="9624285" cy="923330"/>
          </a:xfrm>
          <a:prstGeom prst="rect">
            <a:avLst/>
          </a:prstGeom>
          <a:noFill/>
        </p:spPr>
        <p:txBody>
          <a:bodyPr wrap="square" rtlCol="0">
            <a:spAutoFit/>
          </a:bodyPr>
          <a:lstStyle/>
          <a:p>
            <a:r>
              <a:rPr lang="en-US" dirty="0"/>
              <a:t>A Request for a Demonstration Model to prove the quality of care improvements and</a:t>
            </a:r>
          </a:p>
          <a:p>
            <a:r>
              <a:rPr lang="en-US" dirty="0"/>
              <a:t>Medicare cost saving available by offering blood transfusions at the bedside in SNFs</a:t>
            </a:r>
          </a:p>
          <a:p>
            <a:endParaRPr lang="en-US" dirty="0"/>
          </a:p>
        </p:txBody>
      </p:sp>
      <p:sp>
        <p:nvSpPr>
          <p:cNvPr id="7" name="TextBox 6"/>
          <p:cNvSpPr txBox="1"/>
          <p:nvPr/>
        </p:nvSpPr>
        <p:spPr>
          <a:xfrm>
            <a:off x="9398977" y="1749669"/>
            <a:ext cx="2793023"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2994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ja-JP" b="1" i="0" u="none" strike="noStrike" kern="1200" baseline="0" dirty="0">
                <a:latin typeface="HGPGothicE"/>
              </a:rPr>
              <a:t>Background: How did we get here?</a:t>
            </a:r>
          </a:p>
        </p:txBody>
      </p:sp>
      <p:sp>
        <p:nvSpPr>
          <p:cNvPr id="3" name="Text Placeholder 2"/>
          <p:cNvSpPr>
            <a:spLocks noGrp="1"/>
          </p:cNvSpPr>
          <p:nvPr>
            <p:ph type="body" idx="1"/>
          </p:nvPr>
        </p:nvSpPr>
        <p:spPr>
          <a:xfrm>
            <a:off x="1104293" y="1613303"/>
            <a:ext cx="8946541" cy="5024889"/>
          </a:xfrm>
        </p:spPr>
        <p:txBody>
          <a:bodyPr>
            <a:normAutofit/>
          </a:bodyPr>
          <a:lstStyle/>
          <a:p>
            <a:r>
              <a:rPr lang="en-US" dirty="0"/>
              <a:t>Medicare &amp; Medicaid signed in 1965 and blood transfusions only paid for in the hospital setting</a:t>
            </a:r>
          </a:p>
          <a:p>
            <a:r>
              <a:rPr lang="en-US" dirty="0"/>
              <a:t>While other services have adapted (i.e. Ventilator Care) the delivery of blood transfusions is still locked to the hospital location strictly because of reimbursement regulations</a:t>
            </a:r>
          </a:p>
          <a:p>
            <a:r>
              <a:rPr lang="en-US" dirty="0"/>
              <a:t>Despite the fact that blood transfusions can be safely and effectively provided at the bedside in an SNF and eliminate the many negative medical risks of admitting a vulnerable senior to the hospital, this service is not reimbursed in the SNF setting</a:t>
            </a:r>
          </a:p>
          <a:p>
            <a:r>
              <a:rPr lang="en-US" dirty="0"/>
              <a:t>Because the Medicare skilled reimbursement includes blood transfusions, when a nursing home sends a Medicare Part A patient to a hospital outpatient setting to their blood transfusion, the SNF is responsible for the cost. If they admit them however, Medicare pays for the transfusion and the SNF “saves” money</a:t>
            </a:r>
          </a:p>
        </p:txBody>
      </p:sp>
    </p:spTree>
    <p:extLst>
      <p:ext uri="{BB962C8B-B14F-4D97-AF65-F5344CB8AC3E}">
        <p14:creationId xmlns:p14="http://schemas.microsoft.com/office/powerpoint/2010/main" val="28785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79" y="558225"/>
            <a:ext cx="9404723" cy="1400530"/>
          </a:xfrm>
        </p:spPr>
        <p:txBody>
          <a:bodyPr/>
          <a:lstStyle/>
          <a:p>
            <a:r>
              <a:rPr lang="en-US" altLang="ja-JP" b="1" dirty="0">
                <a:latin typeface="HGPGothicE"/>
              </a:rPr>
              <a:t>Background: How did we get here?</a:t>
            </a:r>
            <a:endParaRPr lang="en-US" altLang="ja-JP" b="0" i="0" u="none" strike="noStrike" kern="1200" baseline="0" dirty="0">
              <a:latin typeface="HGPGothicE"/>
            </a:endParaRPr>
          </a:p>
        </p:txBody>
      </p:sp>
      <p:sp>
        <p:nvSpPr>
          <p:cNvPr id="3" name="Text Placeholder 2"/>
          <p:cNvSpPr>
            <a:spLocks noGrp="1"/>
          </p:cNvSpPr>
          <p:nvPr>
            <p:ph type="body" idx="1"/>
          </p:nvPr>
        </p:nvSpPr>
        <p:spPr>
          <a:xfrm>
            <a:off x="1024671" y="1542964"/>
            <a:ext cx="8946541" cy="4195481"/>
          </a:xfrm>
        </p:spPr>
        <p:txBody>
          <a:bodyPr>
            <a:normAutofit lnSpcReduction="10000"/>
          </a:bodyPr>
          <a:lstStyle/>
          <a:p>
            <a:r>
              <a:rPr lang="en-US" dirty="0"/>
              <a:t>In 2016 a select group of long term care organizations realized the financial benefits of paying out of pocket to provide blood transfusions at the patient’s bedside allowing them to continue billing Medicare and to avoid significant lost revenue </a:t>
            </a:r>
          </a:p>
          <a:p>
            <a:r>
              <a:rPr lang="en-US" dirty="0"/>
              <a:t>In 2016 a total of 547 Medicare Part A residents received blood transfusions at their bedside saving Medicare over $7 million dollars</a:t>
            </a:r>
          </a:p>
          <a:p>
            <a:r>
              <a:rPr lang="en-US" dirty="0"/>
              <a:t>While the financial model works for Medicare Part A residents it does not work for Medicaid long term care residents. They must still be admitted to the hospital</a:t>
            </a:r>
          </a:p>
          <a:p>
            <a:r>
              <a:rPr lang="en-US" dirty="0"/>
              <a:t>We now have a two-tier system where Medicare Part A residents can receive blood transfusions at their bedside while Medicaid long term care residents must be admitted to the hospital to receive the exact same service… this is not equitable! </a:t>
            </a:r>
          </a:p>
        </p:txBody>
      </p:sp>
    </p:spTree>
    <p:extLst>
      <p:ext uri="{BB962C8B-B14F-4D97-AF65-F5344CB8AC3E}">
        <p14:creationId xmlns:p14="http://schemas.microsoft.com/office/powerpoint/2010/main" val="187070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447088" y="1141412"/>
            <a:ext cx="2836862" cy="203307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99" name="Title 1"/>
          <p:cNvSpPr>
            <a:spLocks noGrp="1"/>
          </p:cNvSpPr>
          <p:nvPr>
            <p:ph type="ctrTitle"/>
          </p:nvPr>
        </p:nvSpPr>
        <p:spPr>
          <a:xfrm>
            <a:off x="227013" y="58738"/>
            <a:ext cx="11677650" cy="1204418"/>
          </a:xfrm>
        </p:spPr>
        <p:txBody>
          <a:bodyPr/>
          <a:lstStyle/>
          <a:p>
            <a:pPr>
              <a:lnSpc>
                <a:spcPts val="2000"/>
              </a:lnSpc>
            </a:pPr>
            <a:r>
              <a:rPr lang="en-US" altLang="en-US" sz="4400" baseline="30000" dirty="0">
                <a:solidFill>
                  <a:schemeClr val="tx1"/>
                </a:solidFill>
                <a:latin typeface="Franklin Gothic Demi" panose="020B0703020102020204" pitchFamily="34" charset="0"/>
              </a:rPr>
              <a:t>Current Medicaid Patient Flow</a:t>
            </a:r>
            <a:br>
              <a:rPr lang="en-US" altLang="en-US" sz="4400" baseline="30000" dirty="0">
                <a:solidFill>
                  <a:schemeClr val="tx1"/>
                </a:solidFill>
                <a:latin typeface="Franklin Gothic Demi" panose="020B0703020102020204" pitchFamily="34" charset="0"/>
              </a:rPr>
            </a:br>
            <a:r>
              <a:rPr lang="en-US" altLang="en-US" sz="2800" baseline="30000" dirty="0">
                <a:solidFill>
                  <a:schemeClr val="tx1"/>
                </a:solidFill>
                <a:latin typeface="Franklin Gothic Demi" panose="020B0703020102020204" pitchFamily="34" charset="0"/>
              </a:rPr>
              <a:t>When A Medically Necessary Blood Transfusion Is Needed</a:t>
            </a:r>
            <a:r>
              <a:rPr lang="en-US" altLang="en-US" sz="2800" dirty="0">
                <a:solidFill>
                  <a:schemeClr val="tx1"/>
                </a:solidFill>
                <a:latin typeface="Franklin Gothic Demi" panose="020B0703020102020204" pitchFamily="34" charset="0"/>
              </a:rPr>
              <a:t> </a:t>
            </a:r>
            <a:r>
              <a:rPr lang="en-US" altLang="en-US" sz="2800" baseline="30000" dirty="0">
                <a:solidFill>
                  <a:schemeClr val="tx1"/>
                </a:solidFill>
                <a:latin typeface="Franklin Gothic Demi" panose="020B0703020102020204" pitchFamily="34" charset="0"/>
              </a:rPr>
              <a:t>By A Maryland Medicaid Resident</a:t>
            </a:r>
            <a:endParaRPr lang="en-US" altLang="en-US" sz="2800" dirty="0">
              <a:solidFill>
                <a:schemeClr val="tx1"/>
              </a:solidFill>
              <a:latin typeface="Franklin Gothic Demi" panose="020B0703020102020204" pitchFamily="34" charset="0"/>
            </a:endParaRPr>
          </a:p>
        </p:txBody>
      </p:sp>
      <p:sp>
        <p:nvSpPr>
          <p:cNvPr id="4100" name="Subtitle 2"/>
          <p:cNvSpPr>
            <a:spLocks noGrp="1"/>
          </p:cNvSpPr>
          <p:nvPr>
            <p:ph type="subTitle" idx="1"/>
          </p:nvPr>
        </p:nvSpPr>
        <p:spPr>
          <a:xfrm>
            <a:off x="1209264" y="1661659"/>
            <a:ext cx="3300984" cy="857332"/>
          </a:xfrm>
        </p:spPr>
        <p:txBody>
          <a:bodyPr>
            <a:normAutofit lnSpcReduction="10000"/>
          </a:bodyPr>
          <a:lstStyle/>
          <a:p>
            <a:r>
              <a:rPr lang="en-US" altLang="en-US" sz="2000" baseline="30000" dirty="0">
                <a:solidFill>
                  <a:schemeClr val="tx2"/>
                </a:solidFill>
                <a:latin typeface="Franklin Gothic Demi" panose="020B0703020102020204" pitchFamily="34" charset="0"/>
              </a:rPr>
              <a:t>Gertie is a Medicaid LTC </a:t>
            </a:r>
            <a:br>
              <a:rPr lang="en-US" altLang="en-US" sz="2000" baseline="30000" dirty="0">
                <a:solidFill>
                  <a:schemeClr val="tx2"/>
                </a:solidFill>
                <a:latin typeface="Franklin Gothic Demi" panose="020B0703020102020204" pitchFamily="34" charset="0"/>
              </a:rPr>
            </a:br>
            <a:r>
              <a:rPr lang="en-US" altLang="en-US" sz="2000" baseline="30000" dirty="0">
                <a:solidFill>
                  <a:schemeClr val="tx2"/>
                </a:solidFill>
                <a:latin typeface="Franklin Gothic Demi" panose="020B0703020102020204" pitchFamily="34" charset="0"/>
              </a:rPr>
              <a:t>resident in a Maryland SNF in need of a medically necessary blood transfusion.</a:t>
            </a:r>
          </a:p>
        </p:txBody>
      </p:sp>
      <p:grpSp>
        <p:nvGrpSpPr>
          <p:cNvPr id="4101" name="Group 10"/>
          <p:cNvGrpSpPr>
            <a:grpSpLocks/>
          </p:cNvGrpSpPr>
          <p:nvPr/>
        </p:nvGrpSpPr>
        <p:grpSpPr bwMode="auto">
          <a:xfrm>
            <a:off x="8005763" y="1263650"/>
            <a:ext cx="3840162" cy="2077521"/>
            <a:chOff x="8004996" y="2077142"/>
            <a:chExt cx="3840761" cy="2077264"/>
          </a:xfrm>
        </p:grpSpPr>
        <p:sp>
          <p:nvSpPr>
            <p:cNvPr id="4117" name="Subtitle 2"/>
            <p:cNvSpPr txBox="1">
              <a:spLocks/>
            </p:cNvSpPr>
            <p:nvPr/>
          </p:nvSpPr>
          <p:spPr bwMode="auto">
            <a:xfrm>
              <a:off x="8004996" y="2077142"/>
              <a:ext cx="3840761" cy="37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000" baseline="30000" dirty="0">
                  <a:solidFill>
                    <a:srgbClr val="002060"/>
                  </a:solidFill>
                  <a:latin typeface="Franklin Gothic Demi" panose="020B0703020102020204" pitchFamily="34" charset="0"/>
                </a:rPr>
                <a:t>Total Cost to Deliver </a:t>
              </a:r>
              <a:br>
                <a:rPr lang="en-US" altLang="en-US" sz="2000" baseline="30000" dirty="0">
                  <a:solidFill>
                    <a:srgbClr val="002060"/>
                  </a:solidFill>
                  <a:latin typeface="Franklin Gothic Demi" panose="020B0703020102020204" pitchFamily="34" charset="0"/>
                </a:rPr>
              </a:br>
              <a:r>
                <a:rPr lang="en-US" altLang="en-US" sz="2000" baseline="30000" dirty="0">
                  <a:solidFill>
                    <a:srgbClr val="002060"/>
                  </a:solidFill>
                  <a:latin typeface="Franklin Gothic Demi" panose="020B0703020102020204" pitchFamily="34" charset="0"/>
                </a:rPr>
                <a:t>Blood Transfusions at Hospitals</a:t>
              </a:r>
            </a:p>
          </p:txBody>
        </p:sp>
        <p:sp>
          <p:nvSpPr>
            <p:cNvPr id="8" name="Subtitle 2"/>
            <p:cNvSpPr txBox="1">
              <a:spLocks/>
            </p:cNvSpPr>
            <p:nvPr/>
          </p:nvSpPr>
          <p:spPr>
            <a:xfrm>
              <a:off x="8501961" y="2531111"/>
              <a:ext cx="2873823" cy="162329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2000" baseline="30000" dirty="0">
                  <a:solidFill>
                    <a:schemeClr val="accent1">
                      <a:lumMod val="75000"/>
                    </a:schemeClr>
                  </a:solidFill>
                  <a:latin typeface="Franklin Gothic Medium Cond" panose="020B0606030402020204" pitchFamily="34" charset="0"/>
                </a:rPr>
                <a:t>Ambulance:</a:t>
              </a:r>
              <a:r>
                <a:rPr lang="en-US" sz="2000" dirty="0">
                  <a:solidFill>
                    <a:schemeClr val="accent1">
                      <a:lumMod val="75000"/>
                    </a:schemeClr>
                  </a:solidFill>
                  <a:latin typeface="Franklin Gothic Medium Cond" panose="020B0606030402020204" pitchFamily="34" charset="0"/>
                </a:rPr>
                <a:t>		</a:t>
              </a:r>
              <a:r>
                <a:rPr lang="en-US" sz="2000" baseline="30000" dirty="0">
                  <a:solidFill>
                    <a:schemeClr val="accent1">
                      <a:lumMod val="75000"/>
                    </a:schemeClr>
                  </a:solidFill>
                  <a:latin typeface="Franklin Gothic Medium Cond" panose="020B0606030402020204" pitchFamily="34" charset="0"/>
                </a:rPr>
                <a:t>$1,000</a:t>
              </a:r>
              <a:br>
                <a:rPr lang="en-US" sz="2000" baseline="30000" dirty="0">
                  <a:solidFill>
                    <a:schemeClr val="accent1">
                      <a:lumMod val="75000"/>
                    </a:schemeClr>
                  </a:solidFill>
                  <a:latin typeface="Franklin Gothic Medium Cond" panose="020B0606030402020204" pitchFamily="34" charset="0"/>
                </a:rPr>
              </a:br>
              <a:r>
                <a:rPr lang="en-US" sz="2000" baseline="30000" dirty="0">
                  <a:solidFill>
                    <a:schemeClr val="accent1">
                      <a:lumMod val="75000"/>
                    </a:schemeClr>
                  </a:solidFill>
                  <a:latin typeface="Franklin Gothic Medium Cond" panose="020B0606030402020204" pitchFamily="34" charset="0"/>
                </a:rPr>
                <a:t>Acute Care:	  	$13,200</a:t>
              </a:r>
              <a:br>
                <a:rPr lang="en-US" sz="2000" baseline="30000" dirty="0">
                  <a:solidFill>
                    <a:schemeClr val="accent1">
                      <a:lumMod val="75000"/>
                    </a:schemeClr>
                  </a:solidFill>
                  <a:latin typeface="Franklin Gothic Medium Cond" panose="020B0606030402020204" pitchFamily="34" charset="0"/>
                </a:rPr>
              </a:br>
              <a:r>
                <a:rPr lang="en-US" sz="2000" baseline="30000" dirty="0">
                  <a:solidFill>
                    <a:schemeClr val="accent1">
                      <a:lumMod val="75000"/>
                    </a:schemeClr>
                  </a:solidFill>
                  <a:latin typeface="Franklin Gothic Medium Cond" panose="020B0606030402020204" pitchFamily="34" charset="0"/>
                </a:rPr>
                <a:t>Medicare Part A Skilled:	???????   Cost of treating delirium, etc.  ???????</a:t>
              </a:r>
              <a:br>
                <a:rPr lang="en-US" sz="2000" baseline="30000" dirty="0">
                  <a:solidFill>
                    <a:schemeClr val="accent1">
                      <a:lumMod val="75000"/>
                    </a:schemeClr>
                  </a:solidFill>
                  <a:latin typeface="Franklin Gothic Medium Cond" panose="020B0606030402020204" pitchFamily="34" charset="0"/>
                </a:rPr>
              </a:br>
              <a:r>
                <a:rPr lang="en-US" sz="2000" baseline="30000" dirty="0">
                  <a:solidFill>
                    <a:schemeClr val="accent1">
                      <a:lumMod val="75000"/>
                    </a:schemeClr>
                  </a:solidFill>
                  <a:latin typeface="Franklin Gothic Medium Cond" panose="020B0606030402020204" pitchFamily="34" charset="0"/>
                </a:rPr>
                <a:t>Total Cost:  		$14,200 *</a:t>
              </a:r>
            </a:p>
            <a:p>
              <a:pPr algn="l" fontAlgn="auto">
                <a:spcAft>
                  <a:spcPts val="0"/>
                </a:spcAft>
                <a:defRPr/>
              </a:pPr>
              <a:r>
                <a:rPr lang="en-US" sz="1600" i="1" baseline="30000" dirty="0">
                  <a:solidFill>
                    <a:srgbClr val="002060"/>
                  </a:solidFill>
                  <a:latin typeface="Franklin Gothic Medium Cond" panose="020B0606030402020204" pitchFamily="34" charset="0"/>
                </a:rPr>
                <a:t>*Does not include any costs for Medicare Skilled  or cost of treating  post acute issues resulting for  stay </a:t>
              </a:r>
            </a:p>
            <a:p>
              <a:pPr algn="l" fontAlgn="auto">
                <a:spcAft>
                  <a:spcPts val="0"/>
                </a:spcAft>
                <a:defRPr/>
              </a:pPr>
              <a:endParaRPr lang="en-US" sz="2000" baseline="30000" dirty="0">
                <a:solidFill>
                  <a:schemeClr val="accent1">
                    <a:lumMod val="75000"/>
                  </a:schemeClr>
                </a:solidFill>
                <a:latin typeface="Franklin Gothic Medium Cond" panose="020B0606030402020204" pitchFamily="34" charset="0"/>
              </a:endParaRPr>
            </a:p>
            <a:p>
              <a:pPr fontAlgn="auto">
                <a:spcAft>
                  <a:spcPts val="0"/>
                </a:spcAft>
                <a:defRPr/>
              </a:pPr>
              <a:endParaRPr lang="en-US" sz="2000" baseline="30000" dirty="0">
                <a:solidFill>
                  <a:schemeClr val="accent1">
                    <a:lumMod val="75000"/>
                  </a:schemeClr>
                </a:solidFill>
                <a:latin typeface="Franklin Gothic Medium Cond" panose="020B0606030402020204" pitchFamily="34"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745" y="4362274"/>
            <a:ext cx="2438400" cy="1527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 t="9186" r="1" b="17640"/>
          <a:stretch/>
        </p:blipFill>
        <p:spPr>
          <a:xfrm>
            <a:off x="4390798" y="1111541"/>
            <a:ext cx="3474720" cy="1645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04" name="Subtitle 2"/>
          <p:cNvSpPr txBox="1">
            <a:spLocks/>
          </p:cNvSpPr>
          <p:nvPr/>
        </p:nvSpPr>
        <p:spPr bwMode="auto">
          <a:xfrm>
            <a:off x="58738" y="6383338"/>
            <a:ext cx="119126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000" baseline="30000" dirty="0">
                <a:solidFill>
                  <a:schemeClr val="tx2"/>
                </a:solidFill>
                <a:latin typeface="Franklin Gothic Demi" panose="020B0703020102020204" pitchFamily="34" charset="0"/>
              </a:rPr>
              <a:t> </a:t>
            </a:r>
            <a:r>
              <a:rPr lang="en-US" altLang="en-US" sz="2000" i="1" baseline="30000" dirty="0">
                <a:solidFill>
                  <a:srgbClr val="FF0000"/>
                </a:solidFill>
                <a:latin typeface="Franklin Gothic Medium Cond" panose="020B0606030402020204" pitchFamily="34" charset="0"/>
              </a:rPr>
              <a:t>If just one Maryland Medicaid resident per facility per quarter required a blood transfusion, by administering those transfusions in the SNF instead of the hospital, CMS could save over $9 million dollars a year and the resident would avoid the many negative side effects so common when a vulnerable nursing home resident is hospitalized”.</a:t>
            </a:r>
          </a:p>
          <a:p>
            <a:pPr algn="ctr" eaLnBrk="1" hangingPunct="1">
              <a:buFont typeface="Arial" panose="020B0604020202020204" pitchFamily="34" charset="0"/>
              <a:buNone/>
            </a:pPr>
            <a:endParaRPr lang="en-US" altLang="en-US" sz="2000" b="1" baseline="30000" dirty="0">
              <a:solidFill>
                <a:schemeClr val="tx2"/>
              </a:solidFill>
              <a:latin typeface="Franklin Gothic Demi" panose="020B07030201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9669" y="2837912"/>
            <a:ext cx="1596270" cy="1440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879111" flipH="1">
            <a:off x="7523163" y="4941888"/>
            <a:ext cx="13446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3536950"/>
            <a:ext cx="18986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36088" y="3622675"/>
            <a:ext cx="189865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Subtitle 2"/>
          <p:cNvSpPr txBox="1">
            <a:spLocks/>
          </p:cNvSpPr>
          <p:nvPr/>
        </p:nvSpPr>
        <p:spPr bwMode="auto">
          <a:xfrm>
            <a:off x="8045450" y="5186798"/>
            <a:ext cx="3944938" cy="100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 typeface="Arial" panose="020B0604020202020204" pitchFamily="34" charset="0"/>
              <a:buNone/>
            </a:pPr>
            <a:r>
              <a:rPr lang="en-US" altLang="en-US" sz="2000" baseline="30000" dirty="0">
                <a:solidFill>
                  <a:schemeClr val="tx2"/>
                </a:solidFill>
                <a:latin typeface="Franklin Gothic Demi" panose="020B0703020102020204" pitchFamily="34" charset="0"/>
              </a:rPr>
              <a:t>Gertie is transported from the hospital back to the SNF at a cost of $500 and as a Medicare Part A patient  until her skilled care needs end and she  converts back to Maryland Medical.</a:t>
            </a:r>
          </a:p>
        </p:txBody>
      </p:sp>
      <p:pic>
        <p:nvPicPr>
          <p:cNvPr id="4110"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5468303" flipH="1">
            <a:off x="7507288" y="3557588"/>
            <a:ext cx="1344612"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52642" flipH="1">
            <a:off x="6535738" y="2419350"/>
            <a:ext cx="13446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669931" flipH="1">
            <a:off x="3228975" y="4867275"/>
            <a:ext cx="134461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888620" flipH="1">
            <a:off x="3322638" y="3517900"/>
            <a:ext cx="13446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848299" flipH="1">
            <a:off x="4179887" y="2393951"/>
            <a:ext cx="134461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a:xfrm>
            <a:off x="3127375" y="6229432"/>
            <a:ext cx="6103938" cy="38565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2000" baseline="30000" dirty="0">
                <a:solidFill>
                  <a:schemeClr val="tx2"/>
                </a:solidFill>
                <a:latin typeface="Franklin Gothic Demi" panose="020B0703020102020204" pitchFamily="34" charset="0"/>
              </a:rPr>
              <a:t> 4.2 days ALOS and medical costs of over $13,000</a:t>
            </a:r>
          </a:p>
        </p:txBody>
      </p:sp>
      <p:sp>
        <p:nvSpPr>
          <p:cNvPr id="4116" name="Subtitle 2"/>
          <p:cNvSpPr txBox="1">
            <a:spLocks/>
          </p:cNvSpPr>
          <p:nvPr/>
        </p:nvSpPr>
        <p:spPr bwMode="auto">
          <a:xfrm>
            <a:off x="211138" y="5067630"/>
            <a:ext cx="4545012" cy="71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60000"/>
              </a:lnSpc>
              <a:spcBef>
                <a:spcPct val="0"/>
              </a:spcBef>
              <a:buFont typeface="Arial" panose="020B0604020202020204" pitchFamily="34" charset="0"/>
              <a:buNone/>
            </a:pPr>
            <a:r>
              <a:rPr lang="en-US" altLang="en-US" sz="2000" baseline="30000" dirty="0">
                <a:solidFill>
                  <a:schemeClr val="tx2"/>
                </a:solidFill>
                <a:latin typeface="Franklin Gothic Demi" panose="020B0703020102020204" pitchFamily="34" charset="0"/>
              </a:rPr>
              <a:t>Gertie is transported from</a:t>
            </a:r>
            <a:r>
              <a:rPr lang="en-US" altLang="en-US" sz="2000" dirty="0">
                <a:solidFill>
                  <a:schemeClr val="tx2"/>
                </a:solidFill>
                <a:latin typeface="Franklin Gothic Demi" panose="020B0703020102020204" pitchFamily="34" charset="0"/>
              </a:rPr>
              <a:t> </a:t>
            </a:r>
            <a:r>
              <a:rPr lang="en-US" altLang="en-US" sz="2000" baseline="30000" dirty="0">
                <a:solidFill>
                  <a:schemeClr val="tx2"/>
                </a:solidFill>
                <a:latin typeface="Franklin Gothic Demi" panose="020B0703020102020204" pitchFamily="34" charset="0"/>
              </a:rPr>
              <a:t>nursing facility to the local</a:t>
            </a:r>
            <a:br>
              <a:rPr lang="en-US" altLang="en-US" sz="2000" baseline="30000" dirty="0">
                <a:solidFill>
                  <a:schemeClr val="tx2"/>
                </a:solidFill>
                <a:latin typeface="Franklin Gothic Demi" panose="020B0703020102020204" pitchFamily="34" charset="0"/>
              </a:rPr>
            </a:br>
            <a:r>
              <a:rPr lang="en-US" altLang="en-US" sz="2000" baseline="30000" dirty="0">
                <a:solidFill>
                  <a:schemeClr val="tx2"/>
                </a:solidFill>
                <a:latin typeface="Franklin Gothic Demi" panose="020B0703020102020204" pitchFamily="34" charset="0"/>
              </a:rPr>
              <a:t>hospital at a cost of $500 where she is admitted as a Medicare patient.</a:t>
            </a:r>
          </a:p>
        </p:txBody>
      </p:sp>
    </p:spTree>
    <p:extLst>
      <p:ext uri="{BB962C8B-B14F-4D97-AF65-F5344CB8AC3E}">
        <p14:creationId xmlns:p14="http://schemas.microsoft.com/office/powerpoint/2010/main" val="374070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Risk Factors of Admitting a Vulnerable Senior unnecessarily to the Hospital</a:t>
            </a:r>
          </a:p>
        </p:txBody>
      </p:sp>
      <p:sp>
        <p:nvSpPr>
          <p:cNvPr id="3" name="Text Placeholder 2"/>
          <p:cNvSpPr>
            <a:spLocks noGrp="1"/>
          </p:cNvSpPr>
          <p:nvPr>
            <p:ph type="body" idx="1"/>
          </p:nvPr>
        </p:nvSpPr>
        <p:spPr/>
        <p:txBody>
          <a:bodyPr/>
          <a:lstStyle/>
          <a:p>
            <a:r>
              <a:rPr lang="en-US" dirty="0"/>
              <a:t>Increased confusion</a:t>
            </a:r>
          </a:p>
          <a:p>
            <a:pPr marL="0" indent="0">
              <a:buNone/>
            </a:pPr>
            <a:endParaRPr lang="en-US" dirty="0"/>
          </a:p>
          <a:p>
            <a:r>
              <a:rPr lang="en-US" dirty="0"/>
              <a:t>Increased risk of delirium</a:t>
            </a:r>
          </a:p>
          <a:p>
            <a:pPr marL="0" indent="0">
              <a:buNone/>
            </a:pPr>
            <a:endParaRPr lang="en-US" dirty="0"/>
          </a:p>
          <a:p>
            <a:r>
              <a:rPr lang="en-US" dirty="0"/>
              <a:t>Skin breakdown</a:t>
            </a:r>
          </a:p>
          <a:p>
            <a:pPr marL="0" indent="0">
              <a:buNone/>
            </a:pPr>
            <a:endParaRPr lang="en-US" dirty="0"/>
          </a:p>
          <a:p>
            <a:r>
              <a:rPr lang="en-US" dirty="0"/>
              <a:t>Incontinence</a:t>
            </a:r>
          </a:p>
          <a:p>
            <a:pPr marL="0" indent="0">
              <a:buNone/>
            </a:pPr>
            <a:r>
              <a:rPr lang="en-US" dirty="0"/>
              <a:t> </a:t>
            </a:r>
          </a:p>
          <a:p>
            <a:r>
              <a:rPr lang="en-US" dirty="0"/>
              <a:t>Exposure to hospital acquired infections</a:t>
            </a:r>
          </a:p>
        </p:txBody>
      </p:sp>
    </p:spTree>
    <p:extLst>
      <p:ext uri="{BB962C8B-B14F-4D97-AF65-F5344CB8AC3E}">
        <p14:creationId xmlns:p14="http://schemas.microsoft.com/office/powerpoint/2010/main" val="291767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Text Placeholder 2"/>
          <p:cNvSpPr>
            <a:spLocks noGrp="1"/>
          </p:cNvSpPr>
          <p:nvPr>
            <p:ph type="body" idx="1"/>
          </p:nvPr>
        </p:nvSpPr>
        <p:spPr>
          <a:xfrm>
            <a:off x="1104293" y="1499003"/>
            <a:ext cx="8946541" cy="4195481"/>
          </a:xfrm>
        </p:spPr>
        <p:txBody>
          <a:bodyPr/>
          <a:lstStyle/>
          <a:p>
            <a:r>
              <a:rPr lang="en-US" dirty="0"/>
              <a:t>Authorize a Demonstration Model allowing Medicaid long term care residents to receive blood transfusion in the SNF without being hospitalized:</a:t>
            </a:r>
          </a:p>
          <a:p>
            <a:pPr lvl="1"/>
            <a:r>
              <a:rPr lang="en-US" dirty="0"/>
              <a:t>Eliminated inequity in the system</a:t>
            </a:r>
          </a:p>
          <a:p>
            <a:pPr lvl="1"/>
            <a:r>
              <a:rPr lang="en-US" dirty="0"/>
              <a:t>Improves quality for residents </a:t>
            </a:r>
          </a:p>
          <a:p>
            <a:pPr lvl="1"/>
            <a:r>
              <a:rPr lang="en-US" dirty="0"/>
              <a:t>Saves Medicare significant dollars</a:t>
            </a:r>
          </a:p>
          <a:p>
            <a:r>
              <a:rPr lang="en-US" dirty="0"/>
              <a:t>Include as part of the Demonstration a financial modeling showing the economic advantage for long term care providers with Medicare Part A patients to pay directly for their blood transfusions</a:t>
            </a:r>
          </a:p>
          <a:p>
            <a:pPr lvl="1"/>
            <a:r>
              <a:rPr lang="en-US" dirty="0"/>
              <a:t>Improves quality for residents</a:t>
            </a:r>
          </a:p>
          <a:p>
            <a:pPr lvl="1"/>
            <a:r>
              <a:rPr lang="en-US" dirty="0"/>
              <a:t>Saves Medicare significant dollars</a:t>
            </a:r>
          </a:p>
        </p:txBody>
      </p:sp>
    </p:spTree>
    <p:extLst>
      <p:ext uri="{BB962C8B-B14F-4D97-AF65-F5344CB8AC3E}">
        <p14:creationId xmlns:p14="http://schemas.microsoft.com/office/powerpoint/2010/main" val="99928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52E8-946E-4967-BCE0-C6E06EB9E9AB}"/>
              </a:ext>
            </a:extLst>
          </p:cNvPr>
          <p:cNvSpPr>
            <a:spLocks noGrp="1"/>
          </p:cNvSpPr>
          <p:nvPr>
            <p:ph type="title"/>
          </p:nvPr>
        </p:nvSpPr>
        <p:spPr>
          <a:xfrm>
            <a:off x="646111" y="1103870"/>
            <a:ext cx="9404723" cy="1318054"/>
          </a:xfrm>
        </p:spPr>
        <p:txBody>
          <a:bodyPr/>
          <a:lstStyle/>
          <a:p>
            <a:r>
              <a:rPr lang="en-US" sz="3200" dirty="0"/>
              <a:t>Prepared by: </a:t>
            </a:r>
          </a:p>
        </p:txBody>
      </p:sp>
      <p:sp>
        <p:nvSpPr>
          <p:cNvPr id="3" name="Text Placeholder 2">
            <a:extLst>
              <a:ext uri="{FF2B5EF4-FFF2-40B4-BE49-F238E27FC236}">
                <a16:creationId xmlns:a16="http://schemas.microsoft.com/office/drawing/2014/main" id="{FE5B904A-D5A7-4F56-B05A-2DD3F6D7A589}"/>
              </a:ext>
            </a:extLst>
          </p:cNvPr>
          <p:cNvSpPr>
            <a:spLocks noGrp="1"/>
          </p:cNvSpPr>
          <p:nvPr>
            <p:ph type="body" idx="1"/>
          </p:nvPr>
        </p:nvSpPr>
        <p:spPr>
          <a:xfrm>
            <a:off x="1029171" y="1262086"/>
            <a:ext cx="8946541" cy="4195481"/>
          </a:xfrm>
        </p:spPr>
        <p:txBody>
          <a:bodyPr/>
          <a:lstStyle/>
          <a:p>
            <a:pPr marL="0" indent="0">
              <a:buNone/>
            </a:pPr>
            <a:endParaRPr lang="en-US" sz="2800" dirty="0"/>
          </a:p>
          <a:p>
            <a:endParaRPr lang="en-US" dirty="0"/>
          </a:p>
          <a:p>
            <a:pPr marL="1828800" lvl="4" indent="0">
              <a:buNone/>
            </a:pPr>
            <a:r>
              <a:rPr lang="en-US" sz="2400" dirty="0"/>
              <a:t>John Whitman, MBA, NHA</a:t>
            </a:r>
          </a:p>
          <a:p>
            <a:pPr marL="1828800" lvl="4" indent="0">
              <a:buNone/>
            </a:pPr>
            <a:r>
              <a:rPr lang="en-US" sz="2400" dirty="0"/>
              <a:t>Executive Director</a:t>
            </a:r>
          </a:p>
          <a:p>
            <a:pPr marL="1828800" lvl="4" indent="0">
              <a:buNone/>
            </a:pPr>
            <a:r>
              <a:rPr lang="en-US" sz="2400" dirty="0"/>
              <a:t>The TRECS Institute</a:t>
            </a:r>
          </a:p>
          <a:p>
            <a:pPr marL="1828800" lvl="4" indent="0">
              <a:buNone/>
            </a:pPr>
            <a:r>
              <a:rPr lang="en-US" sz="2400" dirty="0">
                <a:hlinkClick r:id="rId2"/>
              </a:rPr>
              <a:t>johnwhitman@theTRECSinstitute.org</a:t>
            </a:r>
            <a:endParaRPr lang="en-US" sz="2400" dirty="0"/>
          </a:p>
          <a:p>
            <a:pPr marL="1828800" lvl="4" indent="0">
              <a:buNone/>
            </a:pPr>
            <a:r>
              <a:rPr lang="en-US" sz="2400" dirty="0"/>
              <a:t>484-557-6980</a:t>
            </a:r>
          </a:p>
        </p:txBody>
      </p:sp>
    </p:spTree>
    <p:extLst>
      <p:ext uri="{BB962C8B-B14F-4D97-AF65-F5344CB8AC3E}">
        <p14:creationId xmlns:p14="http://schemas.microsoft.com/office/powerpoint/2010/main" val="1310206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1158</TotalTime>
  <Words>601</Words>
  <Application>Microsoft Office PowerPoint</Application>
  <PresentationFormat>Widescreen</PresentationFormat>
  <Paragraphs>50</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HGPGothicE</vt:lpstr>
      <vt:lpstr>メイリオ</vt:lpstr>
      <vt:lpstr>Arial</vt:lpstr>
      <vt:lpstr>Calibri</vt:lpstr>
      <vt:lpstr>Century Gothic</vt:lpstr>
      <vt:lpstr>Franklin Gothic Demi</vt:lpstr>
      <vt:lpstr>Franklin Gothic Medium Cond</vt:lpstr>
      <vt:lpstr>Wingdings 3</vt:lpstr>
      <vt:lpstr>Ion</vt:lpstr>
      <vt:lpstr>Why Blood Transfusions for Nursing Facility Residents Should be Administered at the Resident’s Bedside in the Skilled Nursing Facility (SNF) and NOT in an Acute Care Hospital </vt:lpstr>
      <vt:lpstr>Background: How did we get here?</vt:lpstr>
      <vt:lpstr>Background: How did we get here?</vt:lpstr>
      <vt:lpstr>Current Medicaid Patient Flow When A Medically Necessary Blood Transfusion Is Needed By A Maryland Medicaid Resident</vt:lpstr>
      <vt:lpstr>Risk Factors of Admitting a Vulnerable Senior unnecessarily to the Hospital</vt:lpstr>
      <vt:lpstr>Recommendations</vt:lpstr>
      <vt:lpstr>Prepared by: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Blood Transfusions for Skilled Nursing Facility Residents Should Be Administered in the Nursing Facility and not in the Hospital  8/5/2016 The care improvements generated for the resident and the cost savings for our health care system make this change a NO BRAINER. all</dc:title>
  <dc:creator>John Whitman</dc:creator>
  <cp:lastModifiedBy>John Whitman</cp:lastModifiedBy>
  <cp:revision>9</cp:revision>
  <dcterms:created xsi:type="dcterms:W3CDTF">2017-01-30T05:57:51Z</dcterms:created>
  <dcterms:modified xsi:type="dcterms:W3CDTF">2018-10-02T11:46:22Z</dcterms:modified>
</cp:coreProperties>
</file>